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Poppins"/>
      <p:regular r:id="rId43"/>
      <p:bold r:id="rId44"/>
      <p:italic r:id="rId45"/>
      <p:boldItalic r:id="rId46"/>
    </p:embeddedFont>
    <p:embeddedFont>
      <p:font typeface="Source Code Pro"/>
      <p:regular r:id="rId47"/>
      <p:bold r:id="rId48"/>
      <p:italic r:id="rId49"/>
      <p:boldItalic r:id="rId50"/>
    </p:embeddedFont>
    <p:embeddedFont>
      <p:font typeface="PT Sans"/>
      <p:regular r:id="rId51"/>
      <p:bold r:id="rId52"/>
      <p:italic r:id="rId53"/>
      <p:boldItalic r:id="rId54"/>
    </p:embeddedFont>
    <p:embeddedFont>
      <p:font typeface="IBM Plex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regular.fntdata"/><Relationship Id="rId50" Type="http://schemas.openxmlformats.org/officeDocument/2006/relationships/font" Target="fonts/SourceCodePro-boldItalic.fntdata"/><Relationship Id="rId53" Type="http://schemas.openxmlformats.org/officeDocument/2006/relationships/font" Target="fonts/PTSans-italic.fntdata"/><Relationship Id="rId52" Type="http://schemas.openxmlformats.org/officeDocument/2006/relationships/font" Target="fonts/PTSans-bold.fntdata"/><Relationship Id="rId11" Type="http://schemas.openxmlformats.org/officeDocument/2006/relationships/slide" Target="slides/slide7.xml"/><Relationship Id="rId55" Type="http://schemas.openxmlformats.org/officeDocument/2006/relationships/font" Target="fonts/IBMPlexMono-regular.fntdata"/><Relationship Id="rId10" Type="http://schemas.openxmlformats.org/officeDocument/2006/relationships/slide" Target="slides/slide6.xml"/><Relationship Id="rId54" Type="http://schemas.openxmlformats.org/officeDocument/2006/relationships/font" Target="fonts/PTSans-boldItalic.fntdata"/><Relationship Id="rId13" Type="http://schemas.openxmlformats.org/officeDocument/2006/relationships/slide" Target="slides/slide9.xml"/><Relationship Id="rId57" Type="http://schemas.openxmlformats.org/officeDocument/2006/relationships/font" Target="fonts/IBMPlexMono-italic.fntdata"/><Relationship Id="rId12" Type="http://schemas.openxmlformats.org/officeDocument/2006/relationships/slide" Target="slides/slide8.xml"/><Relationship Id="rId56" Type="http://schemas.openxmlformats.org/officeDocument/2006/relationships/font" Target="fonts/IBMPlex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IBMPlexMon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4ed99bf1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4ed99bf1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a459f23ce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a459f23ce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a459f23ce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a459f23ce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2a459f23ce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2a459f23ce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30dceb6331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30dceb6331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a459f23ce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a459f23ce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a459f23ce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a459f23ce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a459f23ce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a459f23ce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a459f23ce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2a459f23ce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a459f23ce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a459f23ce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2a459f23ce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2a459f23ce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a459f23ce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a459f23ce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2a459f23ce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2a459f23ce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2a459f23ce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2a459f23ce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a459f23ce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a459f23ce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2a459f23ce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2a459f23ce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2a459f23ce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2a459f23ce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a459f23ce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2a459f23ce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a459f23ce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a459f23ce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0dc82a4f8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30dc82a4f8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0dc82a4f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30dc82a4f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4e6b4d5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4e6b4d5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0dc82a4f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30dc82a4f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0dc82a4f8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30dc82a4f8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30dc82a4f8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30dc82a4f8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30dc82a4f8b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30dc82a4f8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0dc82a4f8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0dc82a4f8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0dc82a4f8b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0dc82a4f8b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0dc82a4f8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30dc82a4f8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2a459f23ce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2a459f23ce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0dc82a4f8b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0dc82a4f8b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a459f23ce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a459f23ce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a459f23ce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a459f23ce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a459f23ce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a459f23ce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2a459f23ce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2a459f23ce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a459f23ce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a459f23c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a459f23ce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a459f23ce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8" name="Google Shape;1058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" name="Google Shape;1283;p29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oogle Shape;1425;p32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426" name="Google Shape;1426;p32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427" name="Google Shape;1427;p32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2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9" name="Google Shape;1429;p32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31" name="Google Shape;1431;p3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32" name="Google Shape;1432;p3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33" name="Google Shape;14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62" y="331475"/>
            <a:ext cx="6722473" cy="44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1"/>
          <p:cNvSpPr txBox="1"/>
          <p:nvPr>
            <p:ph idx="4294967295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Removed: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Apostrophes, double quotes, and return characters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4 attributes with over 97% missing values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Search Disposition, Reason, Type, and Arrest Reason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Instances with missing class value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40% of dataset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35,208 instances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0" name="Google Shape;159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Data Cleaning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42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Stratified Random Sampling: 1000 instances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Removed: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Commercial Vehicle, Agency, Fatal, HAZMAT, Alcohol, and Work Zone: one value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Article: bias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Geolocation: derivable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Violation Type: same as class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SeqID: index</a:t>
            </a:r>
            <a:endParaRPr sz="1800"/>
          </a:p>
        </p:txBody>
      </p:sp>
      <p:sp>
        <p:nvSpPr>
          <p:cNvPr id="1596" name="Google Shape;159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Sampling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43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Change attribute type from string to nominal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Change attribute type to date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Save as .arff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Training, Validation, and Testing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train_test_split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Did not use</a:t>
            </a:r>
            <a:endParaRPr sz="1800"/>
          </a:p>
        </p:txBody>
      </p:sp>
      <p:sp>
        <p:nvSpPr>
          <p:cNvPr id="1602" name="Google Shape;160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and Splits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Google Shape;1607;p44"/>
          <p:cNvPicPr preferRelativeResize="0"/>
          <p:nvPr/>
        </p:nvPicPr>
        <p:blipFill rotWithShape="1">
          <a:blip r:embed="rId3">
            <a:alphaModFix/>
          </a:blip>
          <a:srcRect b="0" l="3688" r="0" t="3456"/>
          <a:stretch/>
        </p:blipFill>
        <p:spPr>
          <a:xfrm>
            <a:off x="0" y="2755"/>
            <a:ext cx="5448300" cy="493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44"/>
          <p:cNvPicPr preferRelativeResize="0"/>
          <p:nvPr/>
        </p:nvPicPr>
        <p:blipFill rotWithShape="1">
          <a:blip r:embed="rId4">
            <a:alphaModFix/>
          </a:blip>
          <a:srcRect b="0" l="6620" r="0" t="0"/>
          <a:stretch/>
        </p:blipFill>
        <p:spPr>
          <a:xfrm>
            <a:off x="3976325" y="817800"/>
            <a:ext cx="5167675" cy="2503584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9" name="Google Shape;1609;p4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102" y="3400625"/>
            <a:ext cx="2479776" cy="153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4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325" y="2922625"/>
            <a:ext cx="2992125" cy="1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22061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025" y="871700"/>
            <a:ext cx="4660351" cy="16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46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22" name="Google Shape;1622;p46"/>
          <p:cNvSpPr txBox="1"/>
          <p:nvPr>
            <p:ph type="title"/>
          </p:nvPr>
        </p:nvSpPr>
        <p:spPr>
          <a:xfrm>
            <a:off x="720000" y="2307925"/>
            <a:ext cx="63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Selection</a:t>
            </a:r>
            <a:endParaRPr/>
          </a:p>
        </p:txBody>
      </p:sp>
      <p:grpSp>
        <p:nvGrpSpPr>
          <p:cNvPr id="1623" name="Google Shape;1623;p4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24" name="Google Shape;1624;p4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9" name="Google Shape;1629;p4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30" name="Google Shape;1630;p4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31" name="Google Shape;1631;p4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4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4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4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4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4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4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8" name="Google Shape;1638;p4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39" name="Google Shape;1639;p4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4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4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4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4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4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4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4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47" name="Google Shape;1647;p4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4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9" name="Google Shape;1649;p4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50" name="Google Shape;1650;p4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4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2" name="Google Shape;1652;p4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3" name="Google Shape;1653;p46"/>
          <p:cNvGrpSpPr/>
          <p:nvPr/>
        </p:nvGrpSpPr>
        <p:grpSpPr>
          <a:xfrm>
            <a:off x="796100" y="3553101"/>
            <a:ext cx="4558967" cy="134100"/>
            <a:chOff x="796100" y="3019701"/>
            <a:chExt cx="4558967" cy="134100"/>
          </a:xfrm>
        </p:grpSpPr>
        <p:sp>
          <p:nvSpPr>
            <p:cNvPr id="1654" name="Google Shape;1654;p4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5" name="Google Shape;1655;p4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6" name="Google Shape;1656;p4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4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8" name="Google Shape;1658;p4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9" name="Google Shape;1659;p4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60" name="Google Shape;1660;p4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4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4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7"/>
          <p:cNvSpPr/>
          <p:nvPr/>
        </p:nvSpPr>
        <p:spPr>
          <a:xfrm>
            <a:off x="5139325" y="2469550"/>
            <a:ext cx="4004700" cy="26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8" name="Google Shape;16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13" y="2540863"/>
            <a:ext cx="34194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4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Pearson’s correlation between attribute and class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Cutoff value: 0.1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Selected attributes: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Conducted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Accident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Contributed To Accident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Property Damage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Gender</a:t>
            </a:r>
            <a:endParaRPr sz="1800"/>
          </a:p>
        </p:txBody>
      </p:sp>
      <p:sp>
        <p:nvSpPr>
          <p:cNvPr id="1670" name="Google Shape;167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CorrelationAttributeEval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62100"/>
            <a:ext cx="8686800" cy="38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48"/>
          <p:cNvSpPr/>
          <p:nvPr/>
        </p:nvSpPr>
        <p:spPr>
          <a:xfrm>
            <a:off x="318325" y="2875925"/>
            <a:ext cx="4866900" cy="138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49"/>
          <p:cNvSpPr txBox="1"/>
          <p:nvPr>
            <p:ph idx="4294967295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</a:t>
            </a:r>
            <a:r>
              <a:rPr lang="en" sz="1800"/>
              <a:t>ndividual predictive ability and redundancy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Selected attributes: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Personal Injury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Property Damage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Conducted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2" name="Google Shape;168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CfsSubsetEval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37762"/>
            <a:ext cx="8686800" cy="42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50"/>
          <p:cNvSpPr/>
          <p:nvPr/>
        </p:nvSpPr>
        <p:spPr>
          <a:xfrm>
            <a:off x="2524650" y="3167475"/>
            <a:ext cx="2135700" cy="144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Lavanya Krishna and Dylan Tallis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PD: 5</a:t>
            </a:r>
            <a:endParaRPr/>
          </a:p>
        </p:txBody>
      </p:sp>
      <p:sp>
        <p:nvSpPr>
          <p:cNvPr id="1439" name="Google Shape;1439;p33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Traffic Violation </a:t>
            </a:r>
            <a:r>
              <a:rPr lang="en"/>
              <a:t>Penalty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40" name="Google Shape;1440;p33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41" name="Google Shape;1441;p33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42" name="Google Shape;1442;p33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43" name="Google Shape;1443;p33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5" name="Google Shape;1445;p33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46" name="Google Shape;1446;p33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7" name="Google Shape;1447;p33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8" name="Google Shape;1448;p33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33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50" name="Google Shape;1450;p33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1" name="Google Shape;1451;p33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52" name="Google Shape;1452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4" name="Google Shape;1454;p33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55" name="Google Shape;1455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7" name="Google Shape;1457;p33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8" name="Google Shape;1458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0" name="Google Shape;1460;p33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51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</a:t>
            </a:r>
            <a:r>
              <a:rPr lang="en" sz="1800"/>
              <a:t>nformation gain with respect to class, entropy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Cutoff value: 0.2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Selected attributes: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Reason For Stop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Conducted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Driver City</a:t>
            </a:r>
            <a:endParaRPr sz="1800"/>
          </a:p>
        </p:txBody>
      </p:sp>
      <p:sp>
        <p:nvSpPr>
          <p:cNvPr id="1694" name="Google Shape;169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InfoGainAttributeEval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52"/>
          <p:cNvPicPr preferRelativeResize="0"/>
          <p:nvPr/>
        </p:nvPicPr>
        <p:blipFill rotWithShape="1">
          <a:blip r:embed="rId3">
            <a:alphaModFix/>
          </a:blip>
          <a:srcRect b="4039" l="0" r="0" t="0"/>
          <a:stretch/>
        </p:blipFill>
        <p:spPr>
          <a:xfrm>
            <a:off x="228600" y="247300"/>
            <a:ext cx="8686800" cy="4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52"/>
          <p:cNvSpPr/>
          <p:nvPr/>
        </p:nvSpPr>
        <p:spPr>
          <a:xfrm>
            <a:off x="228600" y="2819700"/>
            <a:ext cx="5014800" cy="178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3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</a:t>
            </a:r>
            <a:r>
              <a:rPr lang="en" sz="1800"/>
              <a:t>ain ratio in relation to class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Cutoff value: 0.1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Selected attributes: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Conducted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Personal Injury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Property Damage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Accident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Contributed To Accident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Location</a:t>
            </a:r>
            <a:endParaRPr sz="1800"/>
          </a:p>
        </p:txBody>
      </p:sp>
      <p:sp>
        <p:nvSpPr>
          <p:cNvPr id="1706" name="Google Shape;170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GainRatioAttributeEval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p54"/>
          <p:cNvPicPr preferRelativeResize="0"/>
          <p:nvPr/>
        </p:nvPicPr>
        <p:blipFill rotWithShape="1">
          <a:blip r:embed="rId3">
            <a:alphaModFix/>
          </a:blip>
          <a:srcRect b="0" l="1127" r="0" t="0"/>
          <a:stretch/>
        </p:blipFill>
        <p:spPr>
          <a:xfrm>
            <a:off x="228600" y="480625"/>
            <a:ext cx="8686801" cy="41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54"/>
          <p:cNvSpPr/>
          <p:nvPr/>
        </p:nvSpPr>
        <p:spPr>
          <a:xfrm>
            <a:off x="228600" y="2842525"/>
            <a:ext cx="4554300" cy="153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5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/>
              <a:t>et of rules for one attribute with lowest error rate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Cutoff value: 60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Selected attributes: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Charge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Reason For Stop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Search Conducted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Race</a:t>
            </a:r>
            <a:endParaRPr sz="1800"/>
          </a:p>
        </p:txBody>
      </p:sp>
      <p:sp>
        <p:nvSpPr>
          <p:cNvPr id="1718" name="Google Shape;171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OneRAttributeEval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" name="Google Shape;17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51962"/>
            <a:ext cx="8686800" cy="42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56"/>
          <p:cNvSpPr/>
          <p:nvPr/>
        </p:nvSpPr>
        <p:spPr>
          <a:xfrm>
            <a:off x="228600" y="3447125"/>
            <a:ext cx="6351900" cy="101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5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30" name="Google Shape;1730;p57"/>
          <p:cNvSpPr txBox="1"/>
          <p:nvPr>
            <p:ph type="title"/>
          </p:nvPr>
        </p:nvSpPr>
        <p:spPr>
          <a:xfrm>
            <a:off x="720000" y="2307925"/>
            <a:ext cx="63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Models</a:t>
            </a:r>
            <a:endParaRPr/>
          </a:p>
        </p:txBody>
      </p:sp>
      <p:grpSp>
        <p:nvGrpSpPr>
          <p:cNvPr id="1731" name="Google Shape;1731;p5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32" name="Google Shape;1732;p5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37" name="Google Shape;1737;p5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8" name="Google Shape;1738;p5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739" name="Google Shape;1739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6" name="Google Shape;1746;p5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747" name="Google Shape;1747;p5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4" name="Google Shape;1754;p5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755" name="Google Shape;1755;p5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7" name="Google Shape;1757;p5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758" name="Google Shape;1758;p5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0" name="Google Shape;1760;p5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57"/>
          <p:cNvGrpSpPr/>
          <p:nvPr/>
        </p:nvGrpSpPr>
        <p:grpSpPr>
          <a:xfrm>
            <a:off x="796100" y="3553101"/>
            <a:ext cx="4558967" cy="134100"/>
            <a:chOff x="796100" y="3019701"/>
            <a:chExt cx="4558967" cy="134100"/>
          </a:xfrm>
        </p:grpSpPr>
        <p:sp>
          <p:nvSpPr>
            <p:cNvPr id="1762" name="Google Shape;1762;p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3" name="Google Shape;1763;p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4" name="Google Shape;1764;p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5" name="Google Shape;1765;p5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66" name="Google Shape;1766;p5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7" name="Google Shape;1767;p5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68" name="Google Shape;1768;p5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5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8"/>
          <p:cNvSpPr txBox="1"/>
          <p:nvPr>
            <p:ph idx="3" type="subTitle"/>
          </p:nvPr>
        </p:nvSpPr>
        <p:spPr>
          <a:xfrm>
            <a:off x="4999897" y="1286500"/>
            <a:ext cx="3204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OneR Classifier</a:t>
            </a:r>
            <a:endParaRPr/>
          </a:p>
        </p:txBody>
      </p:sp>
      <p:sp>
        <p:nvSpPr>
          <p:cNvPr id="1776" name="Google Shape;1776;p58"/>
          <p:cNvSpPr txBox="1"/>
          <p:nvPr>
            <p:ph idx="4" type="subTitle"/>
          </p:nvPr>
        </p:nvSpPr>
        <p:spPr>
          <a:xfrm>
            <a:off x="748475" y="1286500"/>
            <a:ext cx="32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Bayesian</a:t>
            </a:r>
            <a:endParaRPr/>
          </a:p>
        </p:txBody>
      </p:sp>
      <p:sp>
        <p:nvSpPr>
          <p:cNvPr id="1777" name="Google Shape;1777;p58"/>
          <p:cNvSpPr txBox="1"/>
          <p:nvPr>
            <p:ph idx="2" type="subTitle"/>
          </p:nvPr>
        </p:nvSpPr>
        <p:spPr>
          <a:xfrm>
            <a:off x="704600" y="1667500"/>
            <a:ext cx="38286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Based on Bayes’ Theorem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Assumes features are independent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Predicts the class with the highest probability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Simple yet effective for supervised learning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Accessed via:</a:t>
            </a:r>
            <a:endParaRPr sz="1600"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bayes → NaiveBayes</a:t>
            </a:r>
            <a:endParaRPr sz="1600"/>
          </a:p>
        </p:txBody>
      </p:sp>
      <p:sp>
        <p:nvSpPr>
          <p:cNvPr id="1778" name="Google Shape;1778;p58"/>
          <p:cNvSpPr txBox="1"/>
          <p:nvPr>
            <p:ph idx="2" type="subTitle"/>
          </p:nvPr>
        </p:nvSpPr>
        <p:spPr>
          <a:xfrm>
            <a:off x="4990400" y="1667500"/>
            <a:ext cx="38286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Creates simple rules based on a single feature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Selects the feature with the lowest error rate to form a rule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High accuracy in some cases despite simplicity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Accessed via: </a:t>
            </a:r>
            <a:endParaRPr sz="1600"/>
          </a:p>
          <a:p>
            <a: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rules → OneR</a:t>
            </a:r>
            <a:endParaRPr sz="1600"/>
          </a:p>
        </p:txBody>
      </p:sp>
      <p:sp>
        <p:nvSpPr>
          <p:cNvPr id="1779" name="Google Shape;1779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Models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59"/>
          <p:cNvSpPr txBox="1"/>
          <p:nvPr>
            <p:ph idx="3" type="subTitle"/>
          </p:nvPr>
        </p:nvSpPr>
        <p:spPr>
          <a:xfrm>
            <a:off x="5066600" y="1286500"/>
            <a:ext cx="48927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/>
          </a:p>
        </p:txBody>
      </p:sp>
      <p:sp>
        <p:nvSpPr>
          <p:cNvPr id="1785" name="Google Shape;1785;p59"/>
          <p:cNvSpPr txBox="1"/>
          <p:nvPr>
            <p:ph idx="4" type="subTitle"/>
          </p:nvPr>
        </p:nvSpPr>
        <p:spPr>
          <a:xfrm>
            <a:off x="748475" y="1286500"/>
            <a:ext cx="328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J48 Classifier</a:t>
            </a:r>
            <a:endParaRPr/>
          </a:p>
        </p:txBody>
      </p:sp>
      <p:sp>
        <p:nvSpPr>
          <p:cNvPr id="1786" name="Google Shape;1786;p59"/>
          <p:cNvSpPr txBox="1"/>
          <p:nvPr>
            <p:ph idx="2" type="subTitle"/>
          </p:nvPr>
        </p:nvSpPr>
        <p:spPr>
          <a:xfrm>
            <a:off x="704600" y="1667500"/>
            <a:ext cx="38286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Builds a decision tree by splitting data based on best attribute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Minimizes classification error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Decision tree used to predict the class of new instances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Balances simplicity and accuracy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Accessed via: </a:t>
            </a:r>
            <a:endParaRPr sz="1600"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trees → J48</a:t>
            </a:r>
            <a:endParaRPr sz="1600"/>
          </a:p>
        </p:txBody>
      </p:sp>
      <p:sp>
        <p:nvSpPr>
          <p:cNvPr id="1787" name="Google Shape;1787;p59"/>
          <p:cNvSpPr txBox="1"/>
          <p:nvPr>
            <p:ph idx="2" type="subTitle"/>
          </p:nvPr>
        </p:nvSpPr>
        <p:spPr>
          <a:xfrm>
            <a:off x="4990400" y="1667500"/>
            <a:ext cx="38286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Builds a forest of random trees, each making independent predictions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Final prediction is based on majority voting across all trees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Trees are equally weighted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Accessed via: </a:t>
            </a:r>
            <a:endParaRPr sz="1600"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tree → RandomForest</a:t>
            </a:r>
            <a:endParaRPr sz="1600"/>
          </a:p>
        </p:txBody>
      </p:sp>
      <p:sp>
        <p:nvSpPr>
          <p:cNvPr id="1788" name="Google Shape;178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Models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60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94" name="Google Shape;1794;p60"/>
          <p:cNvSpPr txBox="1"/>
          <p:nvPr>
            <p:ph type="title"/>
          </p:nvPr>
        </p:nvSpPr>
        <p:spPr>
          <a:xfrm>
            <a:off x="720000" y="2307925"/>
            <a:ext cx="63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1795" name="Google Shape;1795;p60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6" name="Google Shape;1796;p60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0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0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0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0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1" name="Google Shape;1801;p6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2" name="Google Shape;1802;p60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3" name="Google Shape;1803;p6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6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6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6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6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6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6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0" name="Google Shape;1810;p60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1" name="Google Shape;1811;p60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60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60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60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60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60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60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8" name="Google Shape;1818;p60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9" name="Google Shape;1819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1" name="Google Shape;1821;p60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2" name="Google Shape;1822;p6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6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4" name="Google Shape;1824;p60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5" name="Google Shape;1825;p60"/>
          <p:cNvGrpSpPr/>
          <p:nvPr/>
        </p:nvGrpSpPr>
        <p:grpSpPr>
          <a:xfrm>
            <a:off x="796100" y="3553101"/>
            <a:ext cx="4558967" cy="134100"/>
            <a:chOff x="796100" y="3019701"/>
            <a:chExt cx="4558967" cy="134100"/>
          </a:xfrm>
        </p:grpSpPr>
        <p:sp>
          <p:nvSpPr>
            <p:cNvPr id="1826" name="Google Shape;1826;p6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7" name="Google Shape;1827;p6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8" name="Google Shape;1828;p6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9" name="Google Shape;1829;p60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30" name="Google Shape;1830;p60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1" name="Google Shape;1831;p60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32" name="Google Shape;1832;p6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6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6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6" name="Google Shape;1466;p34"/>
          <p:cNvSpPr txBox="1"/>
          <p:nvPr>
            <p:ph type="title"/>
          </p:nvPr>
        </p:nvSpPr>
        <p:spPr>
          <a:xfrm>
            <a:off x="720000" y="2307925"/>
            <a:ext cx="63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&amp; Data</a:t>
            </a:r>
            <a:endParaRPr/>
          </a:p>
        </p:txBody>
      </p:sp>
      <p:grpSp>
        <p:nvGrpSpPr>
          <p:cNvPr id="1467" name="Google Shape;1467;p34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68" name="Google Shape;1468;p34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73" name="Google Shape;1473;p3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4" name="Google Shape;1474;p34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75" name="Google Shape;1475;p3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2" name="Google Shape;1482;p34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83" name="Google Shape;1483;p3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0" name="Google Shape;1490;p34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91" name="Google Shape;1491;p3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3" name="Google Shape;1493;p34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94" name="Google Shape;1494;p3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6" name="Google Shape;1496;p34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7" name="Google Shape;1497;p34"/>
          <p:cNvGrpSpPr/>
          <p:nvPr/>
        </p:nvGrpSpPr>
        <p:grpSpPr>
          <a:xfrm>
            <a:off x="796100" y="3553101"/>
            <a:ext cx="4558967" cy="134100"/>
            <a:chOff x="796100" y="3019701"/>
            <a:chExt cx="4558967" cy="134100"/>
          </a:xfrm>
        </p:grpSpPr>
        <p:sp>
          <p:nvSpPr>
            <p:cNvPr id="1498" name="Google Shape;1498;p3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9" name="Google Shape;1499;p3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0" name="Google Shape;1500;p3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34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02" name="Google Shape;1502;p3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3" name="Google Shape;1503;p34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04" name="Google Shape;1504;p3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F"/>
        </a:solidFill>
      </p:bgPr>
    </p:bg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Google Shape;1839;p61"/>
          <p:cNvPicPr preferRelativeResize="0"/>
          <p:nvPr/>
        </p:nvPicPr>
        <p:blipFill rotWithShape="1">
          <a:blip r:embed="rId3">
            <a:alphaModFix/>
          </a:blip>
          <a:srcRect b="2047" l="1409" r="0" t="0"/>
          <a:stretch/>
        </p:blipFill>
        <p:spPr>
          <a:xfrm>
            <a:off x="0" y="75475"/>
            <a:ext cx="8235929" cy="506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0" name="Google Shape;1840;p61"/>
          <p:cNvGrpSpPr/>
          <p:nvPr/>
        </p:nvGrpSpPr>
        <p:grpSpPr>
          <a:xfrm>
            <a:off x="8067275" y="210325"/>
            <a:ext cx="1076700" cy="5067900"/>
            <a:chOff x="8067275" y="57925"/>
            <a:chExt cx="1076700" cy="5067900"/>
          </a:xfrm>
        </p:grpSpPr>
        <p:sp>
          <p:nvSpPr>
            <p:cNvPr id="1841" name="Google Shape;1841;p61"/>
            <p:cNvSpPr txBox="1"/>
            <p:nvPr/>
          </p:nvSpPr>
          <p:spPr>
            <a:xfrm>
              <a:off x="8067275" y="57925"/>
              <a:ext cx="1076700" cy="506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666666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    OneR</a:t>
              </a:r>
              <a:endParaRPr sz="1100">
                <a:solidFill>
                  <a:srgbClr val="666666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    GainRatio</a:t>
              </a:r>
              <a:endParaRPr sz="1100">
                <a:solidFill>
                  <a:srgbClr val="666666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    InfoGain</a:t>
              </a:r>
              <a:endParaRPr sz="1100">
                <a:solidFill>
                  <a:srgbClr val="666666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    Correlation</a:t>
              </a:r>
              <a:endParaRPr sz="1100">
                <a:solidFill>
                  <a:srgbClr val="666666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    CFSSubset</a:t>
              </a:r>
              <a:endParaRPr sz="1100">
                <a:solidFill>
                  <a:srgbClr val="666666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1842" name="Google Shape;1842;p61"/>
            <p:cNvSpPr/>
            <p:nvPr/>
          </p:nvSpPr>
          <p:spPr>
            <a:xfrm>
              <a:off x="8141125" y="331825"/>
              <a:ext cx="139500" cy="139500"/>
            </a:xfrm>
            <a:prstGeom prst="rect">
              <a:avLst/>
            </a:prstGeom>
            <a:solidFill>
              <a:srgbClr val="EA4236"/>
            </a:solidFill>
            <a:ln cap="flat" cmpd="sng" w="9525">
              <a:solidFill>
                <a:srgbClr val="EA42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43" name="Google Shape;1843;p61"/>
            <p:cNvSpPr/>
            <p:nvPr/>
          </p:nvSpPr>
          <p:spPr>
            <a:xfrm>
              <a:off x="8141125" y="564950"/>
              <a:ext cx="139500" cy="139500"/>
            </a:xfrm>
            <a:prstGeom prst="rect">
              <a:avLst/>
            </a:prstGeom>
            <a:solidFill>
              <a:srgbClr val="34A754"/>
            </a:solidFill>
            <a:ln cap="flat" cmpd="sng" w="9525">
              <a:solidFill>
                <a:srgbClr val="34A7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44" name="Google Shape;1844;p61"/>
            <p:cNvSpPr/>
            <p:nvPr/>
          </p:nvSpPr>
          <p:spPr>
            <a:xfrm>
              <a:off x="8141125" y="830675"/>
              <a:ext cx="139500" cy="1395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45" name="Google Shape;1845;p61"/>
            <p:cNvSpPr/>
            <p:nvPr/>
          </p:nvSpPr>
          <p:spPr>
            <a:xfrm>
              <a:off x="8141125" y="1096400"/>
              <a:ext cx="139500" cy="139500"/>
            </a:xfrm>
            <a:prstGeom prst="rect">
              <a:avLst/>
            </a:prstGeom>
            <a:solidFill>
              <a:srgbClr val="46BEC6"/>
            </a:solidFill>
            <a:ln cap="flat" cmpd="sng" w="9525">
              <a:solidFill>
                <a:srgbClr val="46BE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46" name="Google Shape;1846;p61"/>
            <p:cNvSpPr/>
            <p:nvPr/>
          </p:nvSpPr>
          <p:spPr>
            <a:xfrm>
              <a:off x="8141125" y="1329525"/>
              <a:ext cx="139500" cy="139500"/>
            </a:xfrm>
            <a:prstGeom prst="rect">
              <a:avLst/>
            </a:prstGeom>
            <a:solidFill>
              <a:srgbClr val="FCBC00"/>
            </a:solidFill>
            <a:ln cap="flat" cmpd="sng" w="9525">
              <a:solidFill>
                <a:srgbClr val="FCB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847" name="Google Shape;1847;p61"/>
          <p:cNvSpPr txBox="1"/>
          <p:nvPr/>
        </p:nvSpPr>
        <p:spPr>
          <a:xfrm>
            <a:off x="8110700" y="75475"/>
            <a:ext cx="1005000" cy="35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Legend:</a:t>
            </a:r>
            <a:endParaRPr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62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Highest Accuracy: </a:t>
            </a:r>
            <a:r>
              <a:rPr lang="en" sz="1800"/>
              <a:t>OneR with Naive Bayes at 71.1%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Second Highest: Info Gain with Naive Bayes at 70.4%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 error rates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Mean absolute, root mean squared, relative absolute, root relative squared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 precision and F-measure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 accuracy and low error are indicators of consistent performance</a:t>
            </a:r>
            <a:endParaRPr sz="1800"/>
          </a:p>
        </p:txBody>
      </p:sp>
      <p:sp>
        <p:nvSpPr>
          <p:cNvPr id="1853" name="Google Shape;185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63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59" name="Google Shape;1859;p63"/>
          <p:cNvSpPr txBox="1"/>
          <p:nvPr>
            <p:ph type="title"/>
          </p:nvPr>
        </p:nvSpPr>
        <p:spPr>
          <a:xfrm>
            <a:off x="720000" y="2307925"/>
            <a:ext cx="63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1860" name="Google Shape;1860;p63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61" name="Google Shape;1861;p63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6" name="Google Shape;1866;p6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7" name="Google Shape;1867;p6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68" name="Google Shape;1868;p6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6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6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6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6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6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6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5" name="Google Shape;1875;p63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76" name="Google Shape;1876;p6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6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6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6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3" name="Google Shape;1883;p63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84" name="Google Shape;1884;p6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6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6" name="Google Shape;1886;p63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87" name="Google Shape;1887;p6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6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9" name="Google Shape;1889;p6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63"/>
          <p:cNvGrpSpPr/>
          <p:nvPr/>
        </p:nvGrpSpPr>
        <p:grpSpPr>
          <a:xfrm>
            <a:off x="796100" y="3553101"/>
            <a:ext cx="4558967" cy="134100"/>
            <a:chOff x="796100" y="3019701"/>
            <a:chExt cx="4558967" cy="134100"/>
          </a:xfrm>
        </p:grpSpPr>
        <p:sp>
          <p:nvSpPr>
            <p:cNvPr id="1891" name="Google Shape;1891;p6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2" name="Google Shape;1892;p6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3" name="Google Shape;1893;p6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63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95" name="Google Shape;1895;p6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6" name="Google Shape;1896;p63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97" name="Google Shape;1897;p6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6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6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64"/>
          <p:cNvSpPr txBox="1"/>
          <p:nvPr>
            <p:ph idx="1" type="subTitle"/>
          </p:nvPr>
        </p:nvSpPr>
        <p:spPr>
          <a:xfrm>
            <a:off x="713225" y="1922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Naive Bayes OneR and Info Gain shared attributes: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Charge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Search Reason For Stop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Search Conducted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Charge is the numeric code for the specific charge</a:t>
            </a:r>
            <a:endParaRPr sz="1800"/>
          </a:p>
        </p:txBody>
      </p:sp>
      <p:sp>
        <p:nvSpPr>
          <p:cNvPr id="1905" name="Google Shape;1905;p64"/>
          <p:cNvSpPr txBox="1"/>
          <p:nvPr>
            <p:ph type="title"/>
          </p:nvPr>
        </p:nvSpPr>
        <p:spPr>
          <a:xfrm>
            <a:off x="720000" y="1207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Attributes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65"/>
          <p:cNvSpPr txBox="1"/>
          <p:nvPr>
            <p:ph idx="1" type="subTitle"/>
          </p:nvPr>
        </p:nvSpPr>
        <p:spPr>
          <a:xfrm>
            <a:off x="713225" y="1922775"/>
            <a:ext cx="83568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 models classified the majority as "Warning"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Confusion matrices show zeros in all columns except for "Warning"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Many True Positives and False Positives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 imbalance: 58% of instances classified as "Warning"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Models perform well on majority class but poorly on minority classes</a:t>
            </a:r>
            <a:endParaRPr sz="1800"/>
          </a:p>
        </p:txBody>
      </p:sp>
      <p:sp>
        <p:nvSpPr>
          <p:cNvPr id="1911" name="Google Shape;1911;p65"/>
          <p:cNvSpPr txBox="1"/>
          <p:nvPr>
            <p:ph type="title"/>
          </p:nvPr>
        </p:nvSpPr>
        <p:spPr>
          <a:xfrm>
            <a:off x="720000" y="1207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66"/>
          <p:cNvSpPr txBox="1"/>
          <p:nvPr>
            <p:ph idx="1" type="subTitle"/>
          </p:nvPr>
        </p:nvSpPr>
        <p:spPr>
          <a:xfrm>
            <a:off x="713225" y="1922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Oversample minority classes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Undersample majority class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Assign class weights to emphasize minority class misclassification</a:t>
            </a:r>
            <a:endParaRPr sz="1800"/>
          </a:p>
        </p:txBody>
      </p:sp>
      <p:sp>
        <p:nvSpPr>
          <p:cNvPr id="1917" name="Google Shape;1917;p66"/>
          <p:cNvSpPr txBox="1"/>
          <p:nvPr>
            <p:ph type="title"/>
          </p:nvPr>
        </p:nvSpPr>
        <p:spPr>
          <a:xfrm>
            <a:off x="720000" y="1207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- Improvements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67"/>
          <p:cNvSpPr txBox="1"/>
          <p:nvPr>
            <p:ph idx="1" type="subTitle"/>
          </p:nvPr>
        </p:nvSpPr>
        <p:spPr>
          <a:xfrm>
            <a:off x="713225" y="1922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violation penalty is given in a unique situation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Variations in penalty due to officer’s…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Emotions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Fatigue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Level of experience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Personal bias towards driver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23" name="Google Shape;1923;p67"/>
          <p:cNvSpPr txBox="1"/>
          <p:nvPr>
            <p:ph type="title"/>
          </p:nvPr>
        </p:nvSpPr>
        <p:spPr>
          <a:xfrm>
            <a:off x="720000" y="1207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Bias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68"/>
          <p:cNvSpPr txBox="1"/>
          <p:nvPr>
            <p:ph idx="1" type="subTitle"/>
          </p:nvPr>
        </p:nvSpPr>
        <p:spPr>
          <a:xfrm>
            <a:off x="713225" y="1922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dataset with a minimum level of experience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Only consider traffic violation data that was reported by officers who have achieved that level</a:t>
            </a:r>
            <a:endParaRPr sz="1800"/>
          </a:p>
        </p:txBody>
      </p:sp>
      <p:sp>
        <p:nvSpPr>
          <p:cNvPr id="1929" name="Google Shape;1929;p68"/>
          <p:cNvSpPr txBox="1"/>
          <p:nvPr>
            <p:ph type="title"/>
          </p:nvPr>
        </p:nvSpPr>
        <p:spPr>
          <a:xfrm>
            <a:off x="720000" y="1207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Bias - Improvements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69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35"/>
          <p:cNvSpPr txBox="1"/>
          <p:nvPr>
            <p:ph idx="4294967295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 can aid in training police officers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</a:t>
            </a:r>
            <a:r>
              <a:rPr lang="en" sz="1800"/>
              <a:t>dentify factors contributing to more severe penalties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Reduce human bias using objective rather than subjective characteristics 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Time and location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Age and race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2" name="Google Shape;151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36"/>
          <p:cNvSpPr txBox="1"/>
          <p:nvPr>
            <p:ph idx="4294967295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Traffic violations in Montgomery County, Maryland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2014 - present, updated daily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43 attributes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299,777 missing values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Instances</a:t>
            </a:r>
            <a:endParaRPr sz="1800"/>
          </a:p>
        </p:txBody>
      </p:sp>
      <p:sp>
        <p:nvSpPr>
          <p:cNvPr id="1518" name="Google Shape;151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</a:t>
            </a:r>
            <a:endParaRPr/>
          </a:p>
        </p:txBody>
      </p:sp>
      <p:sp>
        <p:nvSpPr>
          <p:cNvPr id="1519" name="Google Shape;1519;p36"/>
          <p:cNvSpPr/>
          <p:nvPr/>
        </p:nvSpPr>
        <p:spPr>
          <a:xfrm>
            <a:off x="1731900" y="3447850"/>
            <a:ext cx="2619300" cy="123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All Data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1.96 million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0" name="Google Shape;1520;p36"/>
          <p:cNvSpPr/>
          <p:nvPr/>
        </p:nvSpPr>
        <p:spPr>
          <a:xfrm>
            <a:off x="4792800" y="3447750"/>
            <a:ext cx="2619300" cy="123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2024 Data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58,679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21" name="Google Shape;1521;p36"/>
          <p:cNvCxnSpPr>
            <a:stCxn id="1519" idx="3"/>
            <a:endCxn id="1520" idx="1"/>
          </p:cNvCxnSpPr>
          <p:nvPr/>
        </p:nvCxnSpPr>
        <p:spPr>
          <a:xfrm>
            <a:off x="4351200" y="4066600"/>
            <a:ext cx="44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7"/>
          <p:cNvSpPr txBox="1"/>
          <p:nvPr>
            <p:ph idx="4294967295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Class: "Search Outcome"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Warning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Citation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Safety Equipment Repair Orders (SERO)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Arrest</a:t>
            </a:r>
            <a:endParaRPr sz="1800"/>
          </a:p>
        </p:txBody>
      </p:sp>
      <p:sp>
        <p:nvSpPr>
          <p:cNvPr id="1527" name="Google Shape;152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6" y="0"/>
            <a:ext cx="8318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8" name="Google Shape;1538;p39"/>
          <p:cNvSpPr txBox="1"/>
          <p:nvPr>
            <p:ph type="title"/>
          </p:nvPr>
        </p:nvSpPr>
        <p:spPr>
          <a:xfrm>
            <a:off x="720000" y="2307925"/>
            <a:ext cx="630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Preprocessing</a:t>
            </a:r>
            <a:endParaRPr/>
          </a:p>
        </p:txBody>
      </p:sp>
      <p:grpSp>
        <p:nvGrpSpPr>
          <p:cNvPr id="1539" name="Google Shape;1539;p3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40" name="Google Shape;1540;p3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5" name="Google Shape;1545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6" name="Google Shape;1546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47" name="Google Shape;1547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4" name="Google Shape;1554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55" name="Google Shape;1555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2" name="Google Shape;1562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63" name="Google Shape;1563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5" name="Google Shape;1565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66" name="Google Shape;1566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8" name="Google Shape;1568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9" name="Google Shape;1569;p39"/>
          <p:cNvGrpSpPr/>
          <p:nvPr/>
        </p:nvGrpSpPr>
        <p:grpSpPr>
          <a:xfrm>
            <a:off x="796100" y="3553101"/>
            <a:ext cx="4558967" cy="134100"/>
            <a:chOff x="796100" y="3019701"/>
            <a:chExt cx="4558967" cy="134100"/>
          </a:xfrm>
        </p:grpSpPr>
        <p:sp>
          <p:nvSpPr>
            <p:cNvPr id="1570" name="Google Shape;1570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1" name="Google Shape;1571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2" name="Google Shape;1572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74" name="Google Shape;1574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75" name="Google Shape;1575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76" name="Google Shape;1576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0"/>
          <p:cNvSpPr txBox="1"/>
          <p:nvPr>
            <p:ph idx="4294967295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Montgomery Data: 2024 data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Visual Studio Code: Preprocessing.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Google Colab: Stratified samples and splitting datasets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Notepad: Change attribute data types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Weka: Attribute selection and classifier model testing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Google Sheets: Graphing results</a:t>
            </a:r>
            <a:endParaRPr sz="1800"/>
          </a:p>
        </p:txBody>
      </p:sp>
      <p:sp>
        <p:nvSpPr>
          <p:cNvPr id="1584" name="Google Shape;158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